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0" r:id="rId3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05C7C"/>
    <a:srgbClr val="8C2784"/>
    <a:srgbClr val="FFE04E"/>
    <a:srgbClr val="5284C3"/>
    <a:srgbClr val="0D584B"/>
    <a:srgbClr val="F79525"/>
    <a:srgbClr val="0AB9EE"/>
    <a:srgbClr val="81C340"/>
    <a:srgbClr val="518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00B5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F1F-4A6F-A726-CE326D055136}"/>
              </c:ext>
            </c:extLst>
          </c:dPt>
          <c:cat>
            <c:strRef>
              <c:f>Hoja1!$A$2:$A$12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Hoja1!$B$2:$B$12</c:f>
              <c:numCache>
                <c:formatCode>0.00%</c:formatCode>
                <c:ptCount val="11"/>
                <c:pt idx="0">
                  <c:v>1</c:v>
                </c:pt>
                <c:pt idx="1">
                  <c:v>3.44E-2</c:v>
                </c:pt>
                <c:pt idx="2">
                  <c:v>0.21759999999999999</c:v>
                </c:pt>
                <c:pt idx="3">
                  <c:v>2.0000000000000001E-4</c:v>
                </c:pt>
                <c:pt idx="4">
                  <c:v>4.6899999999999997E-2</c:v>
                </c:pt>
                <c:pt idx="5">
                  <c:v>4.8599999999999997E-2</c:v>
                </c:pt>
                <c:pt idx="6">
                  <c:v>8.0000000000000004E-4</c:v>
                </c:pt>
                <c:pt idx="7">
                  <c:v>0.1676</c:v>
                </c:pt>
                <c:pt idx="8">
                  <c:v>4.99E-2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00B5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9D8-4006-BE9B-532B7BBD8940}"/>
              </c:ext>
            </c:extLst>
          </c:dPt>
          <c:cat>
            <c:strRef>
              <c:f>Hoja1!$A$2:$A$12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Hoja1!$B$2:$B$12</c:f>
              <c:numCache>
                <c:formatCode>0.00%</c:formatCode>
                <c:ptCount val="11"/>
                <c:pt idx="0">
                  <c:v>0.41249999999999998</c:v>
                </c:pt>
                <c:pt idx="1">
                  <c:v>3.2599999999999997E-2</c:v>
                </c:pt>
                <c:pt idx="2">
                  <c:v>0.23019999999999999</c:v>
                </c:pt>
                <c:pt idx="3">
                  <c:v>2.0000000000000001E-4</c:v>
                </c:pt>
                <c:pt idx="4">
                  <c:v>4.4400000000000002E-2</c:v>
                </c:pt>
                <c:pt idx="5">
                  <c:v>4.8099999999999997E-2</c:v>
                </c:pt>
                <c:pt idx="6">
                  <c:v>6.9999999999999999E-4</c:v>
                </c:pt>
                <c:pt idx="7">
                  <c:v>0.1769</c:v>
                </c:pt>
                <c:pt idx="8">
                  <c:v>5.4399999999999997E-2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19/07/2023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chart" Target="../charts/chart1.xml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1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3.jpg"/><Relationship Id="rId17" Type="http://schemas.openxmlformats.org/officeDocument/2006/relationships/image" Target="../media/image12.png"/><Relationship Id="rId2" Type="http://schemas.openxmlformats.org/officeDocument/2006/relationships/chart" Target="../charts/chart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2do Trimestre 2023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232032" y="3192248"/>
            <a:ext cx="6059858" cy="585000"/>
            <a:chOff x="-69426" y="426544"/>
            <a:chExt cx="6167175" cy="585000"/>
          </a:xfrm>
        </p:grpSpPr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139368" y="580593"/>
              <a:ext cx="495838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Civil, Seguridad, Justicia y Finanzas Públicas</a:t>
              </a:r>
            </a:p>
          </p:txBody>
        </p:sp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16.76 %</a:t>
              </a:r>
            </a:p>
          </p:txBody>
        </p: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47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232032" y="1759041"/>
            <a:ext cx="6059857" cy="585000"/>
            <a:chOff x="0" y="1718899"/>
            <a:chExt cx="6097749" cy="585000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31564" y="1871542"/>
              <a:ext cx="496618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y Asistencia Social</a:t>
              </a:r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43.40 %</a:t>
              </a: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900" y="1778595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232032" y="2508566"/>
            <a:ext cx="6059858" cy="585000"/>
            <a:chOff x="-8802" y="1052267"/>
            <a:chExt cx="6106551" cy="585000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6106551" cy="281875"/>
              <a:chOff x="-8802" y="1208513"/>
              <a:chExt cx="6106551" cy="281875"/>
            </a:xfrm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96000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Agropecuario, Forestal Y Acuícola</a:t>
                </a:r>
              </a:p>
            </p:txBody>
          </p:sp>
          <p:sp>
            <p:nvSpPr>
              <p:cNvPr id="37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21.76%</a:t>
                </a: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33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994800" y="1801544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232031" y="6090608"/>
            <a:ext cx="6059858" cy="585000"/>
            <a:chOff x="-72751" y="3038302"/>
            <a:chExt cx="6170500" cy="585000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31566" y="3186976"/>
              <a:ext cx="496618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Potable, Alcantarillado y Saneamiento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4.86 %</a:t>
              </a: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796279" y="2542381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232035" y="3929587"/>
            <a:ext cx="6059855" cy="585000"/>
            <a:chOff x="-8812" y="2403994"/>
            <a:chExt cx="6106562" cy="58500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16884" y="2510057"/>
              <a:ext cx="4980866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Desarrollo Económico y Turístico</a:t>
              </a: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4.99 %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grpSp>
        <p:nvGrpSpPr>
          <p:cNvPr id="86" name="Grupo 85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232031" y="6749185"/>
            <a:ext cx="6059858" cy="585000"/>
            <a:chOff x="-83585" y="3027422"/>
            <a:chExt cx="6181334" cy="585000"/>
          </a:xfrm>
          <a:solidFill>
            <a:srgbClr val="C00000"/>
          </a:solidFill>
        </p:grpSpPr>
        <p:sp>
          <p:nvSpPr>
            <p:cNvPr id="87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31566" y="3178069"/>
              <a:ext cx="496618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Carreteras, caminos y puentes </a:t>
              </a:r>
            </a:p>
          </p:txBody>
        </p:sp>
        <p:sp>
          <p:nvSpPr>
            <p:cNvPr id="88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83585" y="3181654"/>
              <a:ext cx="1109079" cy="2797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0.02 </a:t>
              </a:r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798FD081-DFF1-44A1-D54D-072926E5EB34}"/>
                </a:ext>
              </a:extLst>
            </p:cNvPr>
            <p:cNvSpPr/>
            <p:nvPr/>
          </p:nvSpPr>
          <p:spPr>
            <a:xfrm>
              <a:off x="783407" y="3027422"/>
              <a:ext cx="585000" cy="585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</p:grpSp>
      <p:pic>
        <p:nvPicPr>
          <p:cNvPr id="92" name="84 Imagen">
            <a:extLst>
              <a:ext uri="{FF2B5EF4-FFF2-40B4-BE49-F238E27FC236}">
                <a16:creationId xmlns:a16="http://schemas.microsoft.com/office/drawing/2014/main" id="{B68F0A75-28E5-B537-8179-FE9F971B8F1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62800" y="6838345"/>
            <a:ext cx="408633" cy="408883"/>
          </a:xfrm>
          <a:prstGeom prst="rect">
            <a:avLst/>
          </a:prstGeom>
          <a:solidFill>
            <a:srgbClr val="A90144"/>
          </a:solidFill>
          <a:ln w="9525">
            <a:noFill/>
            <a:miter lim="800000"/>
            <a:headEnd/>
            <a:tailEnd/>
          </a:ln>
        </p:spPr>
      </p:pic>
      <p:grpSp>
        <p:nvGrpSpPr>
          <p:cNvPr id="113" name="Grupo 112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232032" y="4666160"/>
            <a:ext cx="6059858" cy="585000"/>
            <a:chOff x="-88653" y="3027659"/>
            <a:chExt cx="6186402" cy="585000"/>
          </a:xfrm>
          <a:solidFill>
            <a:srgbClr val="C00000"/>
          </a:solidFill>
        </p:grpSpPr>
        <p:sp>
          <p:nvSpPr>
            <p:cNvPr id="1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31566" y="3186976"/>
              <a:ext cx="496618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D5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D584B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0D58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Educación, cultura y deporte </a:t>
              </a:r>
            </a:p>
          </p:txBody>
        </p:sp>
        <p:sp>
          <p:nvSpPr>
            <p:cNvPr id="1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88653" y="3180814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D5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4.69 %</a:t>
              </a:r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798FD081-DFF1-44A1-D54D-072926E5EB34}"/>
                </a:ext>
              </a:extLst>
            </p:cNvPr>
            <p:cNvSpPr/>
            <p:nvPr/>
          </p:nvSpPr>
          <p:spPr>
            <a:xfrm>
              <a:off x="783496" y="3027659"/>
              <a:ext cx="585000" cy="585000"/>
            </a:xfrm>
            <a:prstGeom prst="ellipse">
              <a:avLst/>
            </a:prstGeom>
            <a:solidFill>
              <a:srgbClr val="0D5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</p:grpSp>
      <p:pic>
        <p:nvPicPr>
          <p:cNvPr id="117" name="86 Imagen">
            <a:extLst>
              <a:ext uri="{FF2B5EF4-FFF2-40B4-BE49-F238E27FC236}">
                <a16:creationId xmlns:a16="http://schemas.microsoft.com/office/drawing/2014/main" id="{39F153D3-FAAC-7189-6DEF-0FC607103D42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95406" y="4776628"/>
            <a:ext cx="351000" cy="35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Grupo 124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232031" y="5374803"/>
            <a:ext cx="6059858" cy="585000"/>
            <a:chOff x="-69426" y="406132"/>
            <a:chExt cx="6167175" cy="585000"/>
          </a:xfrm>
          <a:solidFill>
            <a:srgbClr val="5284C3"/>
          </a:solidFill>
        </p:grpSpPr>
        <p:sp>
          <p:nvSpPr>
            <p:cNvPr id="126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139368" y="580593"/>
              <a:ext cx="495838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528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5284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Vivienda y urbanización</a:t>
              </a:r>
            </a:p>
          </p:txBody>
        </p:sp>
        <p:sp>
          <p:nvSpPr>
            <p:cNvPr id="127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3.44 %</a:t>
              </a:r>
            </a:p>
          </p:txBody>
        </p:sp>
        <p:sp>
          <p:nvSpPr>
            <p:cNvPr id="129" name="Elipse 128">
              <a:extLst>
                <a:ext uri="{FF2B5EF4-FFF2-40B4-BE49-F238E27FC236}">
                  <a16:creationId xmlns:a16="http://schemas.microsoft.com/office/drawing/2014/main" id="{6CDF832D-48FD-BCF2-AE4D-1E4F7B9B8DA0}"/>
                </a:ext>
              </a:extLst>
            </p:cNvPr>
            <p:cNvSpPr/>
            <p:nvPr/>
          </p:nvSpPr>
          <p:spPr>
            <a:xfrm>
              <a:off x="801390" y="406132"/>
              <a:ext cx="584998" cy="585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1177079" y="4248142"/>
            <a:ext cx="3727907" cy="1624744"/>
            <a:chOff x="-3511231" y="3390701"/>
            <a:chExt cx="4588190" cy="1999684"/>
          </a:xfrm>
        </p:grpSpPr>
        <p:pic>
          <p:nvPicPr>
            <p:cNvPr id="140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3511231" y="4861616"/>
              <a:ext cx="528769" cy="52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" name="Rectángulo 132"/>
            <p:cNvSpPr/>
            <p:nvPr/>
          </p:nvSpPr>
          <p:spPr>
            <a:xfrm>
              <a:off x="849598" y="3390701"/>
              <a:ext cx="227361" cy="298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"/>
              <a:endParaRPr lang="es-MX" sz="9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CuadroTexto 48"/>
          <p:cNvSpPr txBox="1"/>
          <p:nvPr/>
        </p:nvSpPr>
        <p:spPr>
          <a:xfrm>
            <a:off x="5033" y="8614741"/>
            <a:ext cx="1798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Montserrat" panose="00000500000000000000"/>
              </a:rPr>
              <a:t>04 de Julio de 2023</a:t>
            </a:r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FC6923C6-71D8-4BDE-A070-237D74776EF1}"/>
              </a:ext>
            </a:extLst>
          </p:cNvPr>
          <p:cNvGrpSpPr/>
          <p:nvPr/>
        </p:nvGrpSpPr>
        <p:grpSpPr>
          <a:xfrm>
            <a:off x="1104682" y="1083815"/>
            <a:ext cx="5309951" cy="585000"/>
            <a:chOff x="312180" y="6098599"/>
            <a:chExt cx="5824092" cy="585000"/>
          </a:xfrm>
        </p:grpSpPr>
        <p:sp>
          <p:nvSpPr>
            <p:cNvPr id="91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411944" y="6283744"/>
              <a:ext cx="558969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endParaRPr lang="es-MX" sz="11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36B4E375-B172-B190-F02A-8B09975F98C5}"/>
                </a:ext>
              </a:extLst>
            </p:cNvPr>
            <p:cNvGrpSpPr/>
            <p:nvPr/>
          </p:nvGrpSpPr>
          <p:grpSpPr>
            <a:xfrm>
              <a:off x="312180" y="6098599"/>
              <a:ext cx="5824092" cy="585000"/>
              <a:chOff x="1152397" y="5578935"/>
              <a:chExt cx="5824092" cy="585000"/>
            </a:xfrm>
          </p:grpSpPr>
          <p:sp>
            <p:nvSpPr>
              <p:cNvPr id="94" name="Rectángulo: esquinas redondeadas 30">
                <a:extLst>
                  <a:ext uri="{FF2B5EF4-FFF2-40B4-BE49-F238E27FC236}">
                    <a16:creationId xmlns:a16="http://schemas.microsoft.com/office/drawing/2014/main" id="{13B326C6-0C1D-E9D4-7FFE-03979BB9916D}"/>
                  </a:ext>
                </a:extLst>
              </p:cNvPr>
              <p:cNvSpPr/>
              <p:nvPr/>
            </p:nvSpPr>
            <p:spPr>
              <a:xfrm>
                <a:off x="1641288" y="5769106"/>
                <a:ext cx="5335201" cy="279714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100" b="1" dirty="0">
                    <a:solidFill>
                      <a:srgbClr val="FFE04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100" b="1" dirty="0">
                    <a:solidFill>
                      <a:srgbClr val="FFFF0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Electrificación</a:t>
                </a:r>
              </a:p>
            </p:txBody>
          </p:sp>
          <p:grpSp>
            <p:nvGrpSpPr>
              <p:cNvPr id="106" name="Grupo 105">
                <a:extLst>
                  <a:ext uri="{FF2B5EF4-FFF2-40B4-BE49-F238E27FC236}">
                    <a16:creationId xmlns:a16="http://schemas.microsoft.com/office/drawing/2014/main" id="{3076D4F3-35A0-B4C2-8C2C-6136786A3BD6}"/>
                  </a:ext>
                </a:extLst>
              </p:cNvPr>
              <p:cNvGrpSpPr/>
              <p:nvPr/>
            </p:nvGrpSpPr>
            <p:grpSpPr>
              <a:xfrm>
                <a:off x="1152397" y="5578935"/>
                <a:ext cx="585000" cy="585000"/>
                <a:chOff x="2568179" y="2610092"/>
                <a:chExt cx="720000" cy="720000"/>
              </a:xfrm>
            </p:grpSpPr>
            <p:sp>
              <p:nvSpPr>
                <p:cNvPr id="107" name="Elipse 106">
                  <a:extLst>
                    <a:ext uri="{FF2B5EF4-FFF2-40B4-BE49-F238E27FC236}">
                      <a16:creationId xmlns:a16="http://schemas.microsoft.com/office/drawing/2014/main" id="{B1811466-D15E-96E6-CB01-AA0B057B385B}"/>
                    </a:ext>
                  </a:extLst>
                </p:cNvPr>
                <p:cNvSpPr/>
                <p:nvPr/>
              </p:nvSpPr>
              <p:spPr>
                <a:xfrm>
                  <a:off x="2568179" y="2610092"/>
                  <a:ext cx="720000" cy="720000"/>
                </a:xfrm>
                <a:prstGeom prst="ellipse">
                  <a:avLst/>
                </a:prstGeom>
                <a:solidFill>
                  <a:srgbClr val="FFE0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975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08" name="83 Imagen">
                  <a:extLst>
                    <a:ext uri="{FF2B5EF4-FFF2-40B4-BE49-F238E27FC236}">
                      <a16:creationId xmlns:a16="http://schemas.microsoft.com/office/drawing/2014/main" id="{2DD8CF38-9C40-B678-4062-E4044A756D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2652079" y="2739299"/>
                  <a:ext cx="505771" cy="506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09" name="Rectángulo: esquinas redondeadas 28">
            <a:extLst>
              <a:ext uri="{FF2B5EF4-FFF2-40B4-BE49-F238E27FC236}">
                <a16:creationId xmlns:a16="http://schemas.microsoft.com/office/drawing/2014/main" id="{05C87BE2-CA4E-7064-914C-49796F9FA5F7}"/>
              </a:ext>
            </a:extLst>
          </p:cNvPr>
          <p:cNvSpPr/>
          <p:nvPr/>
        </p:nvSpPr>
        <p:spPr>
          <a:xfrm>
            <a:off x="273685" y="1257856"/>
            <a:ext cx="916226" cy="279714"/>
          </a:xfrm>
          <a:prstGeom prst="roundRect">
            <a:avLst>
              <a:gd name="adj" fmla="val 50000"/>
            </a:avLst>
          </a:prstGeom>
          <a:solidFill>
            <a:srgbClr val="FFE04E"/>
          </a:solidFill>
          <a:ln w="28575">
            <a:solidFill>
              <a:srgbClr val="FFE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0.08 %</a:t>
            </a:r>
          </a:p>
        </p:txBody>
      </p:sp>
      <p:grpSp>
        <p:nvGrpSpPr>
          <p:cNvPr id="104" name="Grupo 103"/>
          <p:cNvGrpSpPr/>
          <p:nvPr/>
        </p:nvGrpSpPr>
        <p:grpSpPr>
          <a:xfrm>
            <a:off x="6537377" y="1653450"/>
            <a:ext cx="5696647" cy="5339976"/>
            <a:chOff x="6069504" y="935528"/>
            <a:chExt cx="5380804" cy="5090743"/>
          </a:xfrm>
        </p:grpSpPr>
        <p:grpSp>
          <p:nvGrpSpPr>
            <p:cNvPr id="111" name="Grupo 110">
              <a:extLst>
                <a:ext uri="{FF2B5EF4-FFF2-40B4-BE49-F238E27FC236}">
                  <a16:creationId xmlns:a16="http://schemas.microsoft.com/office/drawing/2014/main" id="{837A96B6-702E-8ADF-CB1D-557203957CB4}"/>
                </a:ext>
              </a:extLst>
            </p:cNvPr>
            <p:cNvGrpSpPr/>
            <p:nvPr/>
          </p:nvGrpSpPr>
          <p:grpSpPr>
            <a:xfrm>
              <a:off x="6069504" y="935528"/>
              <a:ext cx="5380804" cy="5090743"/>
              <a:chOff x="4689665" y="1502767"/>
              <a:chExt cx="5380804" cy="5090743"/>
            </a:xfrm>
          </p:grpSpPr>
          <p:graphicFrame>
            <p:nvGraphicFramePr>
              <p:cNvPr id="121" name="Gráfico 120">
                <a:extLst>
                  <a:ext uri="{FF2B5EF4-FFF2-40B4-BE49-F238E27FC236}">
                    <a16:creationId xmlns:a16="http://schemas.microsoft.com/office/drawing/2014/main" id="{56AB6BD3-639D-95FE-15A0-468FDCB91E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78303131"/>
                  </p:ext>
                </p:extLst>
              </p:nvPr>
            </p:nvGraphicFramePr>
            <p:xfrm>
              <a:off x="4726589" y="1502767"/>
              <a:ext cx="5343880" cy="50907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  <p:sp>
            <p:nvSpPr>
              <p:cNvPr id="122" name="8 Elipse">
                <a:extLst>
                  <a:ext uri="{FF2B5EF4-FFF2-40B4-BE49-F238E27FC236}">
                    <a16:creationId xmlns:a16="http://schemas.microsoft.com/office/drawing/2014/main" id="{5B5005DE-21E4-8322-BF61-D3E8F7DE8DBD}"/>
                  </a:ext>
                </a:extLst>
              </p:cNvPr>
              <p:cNvSpPr/>
              <p:nvPr/>
            </p:nvSpPr>
            <p:spPr>
              <a:xfrm>
                <a:off x="4689665" y="1503737"/>
                <a:ext cx="5079175" cy="5084693"/>
              </a:xfrm>
              <a:prstGeom prst="ellipse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3" name="9 Elipse">
                <a:extLst>
                  <a:ext uri="{FF2B5EF4-FFF2-40B4-BE49-F238E27FC236}">
                    <a16:creationId xmlns:a16="http://schemas.microsoft.com/office/drawing/2014/main" id="{DF2E3BE7-4423-9CC2-C5CB-F6044BE064E3}"/>
                  </a:ext>
                </a:extLst>
              </p:cNvPr>
              <p:cNvSpPr/>
              <p:nvPr/>
            </p:nvSpPr>
            <p:spPr>
              <a:xfrm>
                <a:off x="5348003" y="2114189"/>
                <a:ext cx="3785833" cy="3876089"/>
              </a:xfrm>
              <a:prstGeom prst="ellipse">
                <a:avLst/>
              </a:prstGeom>
              <a:solidFill>
                <a:sysClr val="window" lastClr="FFFFFF"/>
              </a:solidFill>
              <a:ln w="3175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24" name="118 Imagen">
                <a:extLst>
                  <a:ext uri="{FF2B5EF4-FFF2-40B4-BE49-F238E27FC236}">
                    <a16:creationId xmlns:a16="http://schemas.microsoft.com/office/drawing/2014/main" id="{1962D540-26D3-7B90-F1A6-92C1D6A827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0277" t="15429" r="12530" b="15062"/>
              <a:stretch/>
            </p:blipFill>
            <p:spPr bwMode="auto">
              <a:xfrm>
                <a:off x="5444414" y="2692166"/>
                <a:ext cx="3574202" cy="248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" name="87 Imagen">
              <a:extLst>
                <a:ext uri="{FF2B5EF4-FFF2-40B4-BE49-F238E27FC236}">
                  <a16:creationId xmlns:a16="http://schemas.microsoft.com/office/drawing/2014/main" id="{661FB85B-3C8F-EB6C-2A96-21E79B9F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394085" y="4122518"/>
              <a:ext cx="432000" cy="43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112 Imagen">
              <a:extLst>
                <a:ext uri="{FF2B5EF4-FFF2-40B4-BE49-F238E27FC236}">
                  <a16:creationId xmlns:a16="http://schemas.microsoft.com/office/drawing/2014/main" id="{8EB2D306-8669-2AC1-0EFB-4C5FF249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4603" y="3586599"/>
              <a:ext cx="432000" cy="43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82 Imagen">
              <a:extLst>
                <a:ext uri="{FF2B5EF4-FFF2-40B4-BE49-F238E27FC236}">
                  <a16:creationId xmlns:a16="http://schemas.microsoft.com/office/drawing/2014/main" id="{D0DE299D-424C-C1E9-FDC7-FA423F5CE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35647" y="2056250"/>
              <a:ext cx="360724" cy="36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91 Imagen">
              <a:extLst>
                <a:ext uri="{FF2B5EF4-FFF2-40B4-BE49-F238E27FC236}">
                  <a16:creationId xmlns:a16="http://schemas.microsoft.com/office/drawing/2014/main" id="{136EEEFF-50F5-10F0-059D-631C982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0393" y="1383776"/>
              <a:ext cx="366327" cy="366957"/>
            </a:xfrm>
            <a:prstGeom prst="rect">
              <a:avLst/>
            </a:prstGeom>
            <a:noFill/>
            <a:ln w="9525">
              <a:solidFill>
                <a:srgbClr val="8C2784"/>
              </a:solidFill>
              <a:miter lim="800000"/>
              <a:headEnd/>
              <a:tailEnd/>
            </a:ln>
          </p:spPr>
        </p:pic>
      </p:grpSp>
      <p:pic>
        <p:nvPicPr>
          <p:cNvPr id="128" name="88 Imagen">
            <a:extLst>
              <a:ext uri="{FF2B5EF4-FFF2-40B4-BE49-F238E27FC236}">
                <a16:creationId xmlns:a16="http://schemas.microsoft.com/office/drawing/2014/main" id="{FF2FE64C-E999-EC96-DB32-B77EC6C30DA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89497" y="5531522"/>
            <a:ext cx="329153" cy="32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86 Imagen">
            <a:extLst>
              <a:ext uri="{FF2B5EF4-FFF2-40B4-BE49-F238E27FC236}">
                <a16:creationId xmlns:a16="http://schemas.microsoft.com/office/drawing/2014/main" id="{39F153D3-FAAC-7189-6DEF-0FC607103D42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1433" y="3245026"/>
            <a:ext cx="351000" cy="35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89 Imagen">
            <a:extLst>
              <a:ext uri="{FF2B5EF4-FFF2-40B4-BE49-F238E27FC236}">
                <a16:creationId xmlns:a16="http://schemas.microsoft.com/office/drawing/2014/main" id="{4FAA1E3E-3472-AC0D-9F0A-7373EAD7BD1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08701" y="1802853"/>
            <a:ext cx="405457" cy="40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o 104"/>
          <p:cNvGrpSpPr/>
          <p:nvPr/>
        </p:nvGrpSpPr>
        <p:grpSpPr>
          <a:xfrm>
            <a:off x="6537377" y="1653450"/>
            <a:ext cx="5696647" cy="5339976"/>
            <a:chOff x="6069504" y="935528"/>
            <a:chExt cx="5380804" cy="5090743"/>
          </a:xfrm>
        </p:grpSpPr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837A96B6-702E-8ADF-CB1D-557203957CB4}"/>
                </a:ext>
              </a:extLst>
            </p:cNvPr>
            <p:cNvGrpSpPr/>
            <p:nvPr/>
          </p:nvGrpSpPr>
          <p:grpSpPr>
            <a:xfrm>
              <a:off x="6069504" y="935528"/>
              <a:ext cx="5380804" cy="5090743"/>
              <a:chOff x="4689665" y="1502767"/>
              <a:chExt cx="5380804" cy="5090743"/>
            </a:xfrm>
          </p:grpSpPr>
          <p:graphicFrame>
            <p:nvGraphicFramePr>
              <p:cNvPr id="96" name="Gráfico 95">
                <a:extLst>
                  <a:ext uri="{FF2B5EF4-FFF2-40B4-BE49-F238E27FC236}">
                    <a16:creationId xmlns:a16="http://schemas.microsoft.com/office/drawing/2014/main" id="{56AB6BD3-639D-95FE-15A0-468FDCB91E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24641772"/>
                  </p:ext>
                </p:extLst>
              </p:nvPr>
            </p:nvGraphicFramePr>
            <p:xfrm>
              <a:off x="4726589" y="1502767"/>
              <a:ext cx="5343880" cy="50907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7" name="8 Elipse">
                <a:extLst>
                  <a:ext uri="{FF2B5EF4-FFF2-40B4-BE49-F238E27FC236}">
                    <a16:creationId xmlns:a16="http://schemas.microsoft.com/office/drawing/2014/main" id="{5B5005DE-21E4-8322-BF61-D3E8F7DE8DBD}"/>
                  </a:ext>
                </a:extLst>
              </p:cNvPr>
              <p:cNvSpPr/>
              <p:nvPr/>
            </p:nvSpPr>
            <p:spPr>
              <a:xfrm>
                <a:off x="4689665" y="1503737"/>
                <a:ext cx="5079175" cy="5084693"/>
              </a:xfrm>
              <a:prstGeom prst="ellipse">
                <a:avLst/>
              </a:prstGeom>
              <a:noFill/>
              <a:ln w="31750" cap="flat" cmpd="sng" algn="ctr">
                <a:solidFill>
                  <a:srgbClr val="B28D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9 Elipse">
                <a:extLst>
                  <a:ext uri="{FF2B5EF4-FFF2-40B4-BE49-F238E27FC236}">
                    <a16:creationId xmlns:a16="http://schemas.microsoft.com/office/drawing/2014/main" id="{DF2E3BE7-4423-9CC2-C5CB-F6044BE064E3}"/>
                  </a:ext>
                </a:extLst>
              </p:cNvPr>
              <p:cNvSpPr/>
              <p:nvPr/>
            </p:nvSpPr>
            <p:spPr>
              <a:xfrm>
                <a:off x="5348003" y="2114189"/>
                <a:ext cx="3785833" cy="3876089"/>
              </a:xfrm>
              <a:prstGeom prst="ellipse">
                <a:avLst/>
              </a:prstGeom>
              <a:solidFill>
                <a:sysClr val="window" lastClr="FFFFFF"/>
              </a:solidFill>
              <a:ln w="31750" cap="flat" cmpd="sng" algn="ctr">
                <a:solidFill>
                  <a:srgbClr val="B28D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9" name="118 Imagen">
                <a:extLst>
                  <a:ext uri="{FF2B5EF4-FFF2-40B4-BE49-F238E27FC236}">
                    <a16:creationId xmlns:a16="http://schemas.microsoft.com/office/drawing/2014/main" id="{1962D540-26D3-7B90-F1A6-92C1D6A827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0277" t="15429" r="12530" b="15062"/>
              <a:stretch/>
            </p:blipFill>
            <p:spPr bwMode="auto">
              <a:xfrm>
                <a:off x="5444414" y="2692166"/>
                <a:ext cx="3574202" cy="248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0" name="87 Imagen">
              <a:extLst>
                <a:ext uri="{FF2B5EF4-FFF2-40B4-BE49-F238E27FC236}">
                  <a16:creationId xmlns:a16="http://schemas.microsoft.com/office/drawing/2014/main" id="{661FB85B-3C8F-EB6C-2A96-21E79B9F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84041" y="2901850"/>
              <a:ext cx="432000" cy="43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112 Imagen">
              <a:extLst>
                <a:ext uri="{FF2B5EF4-FFF2-40B4-BE49-F238E27FC236}">
                  <a16:creationId xmlns:a16="http://schemas.microsoft.com/office/drawing/2014/main" id="{8EB2D306-8669-2AC1-0EFB-4C5FF249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43038" y="5288878"/>
              <a:ext cx="432000" cy="43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82 Imagen">
              <a:extLst>
                <a:ext uri="{FF2B5EF4-FFF2-40B4-BE49-F238E27FC236}">
                  <a16:creationId xmlns:a16="http://schemas.microsoft.com/office/drawing/2014/main" id="{D0DE299D-424C-C1E9-FDC7-FA423F5CE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7846" y="3378522"/>
              <a:ext cx="360724" cy="36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91 Imagen">
              <a:extLst>
                <a:ext uri="{FF2B5EF4-FFF2-40B4-BE49-F238E27FC236}">
                  <a16:creationId xmlns:a16="http://schemas.microsoft.com/office/drawing/2014/main" id="{136EEEFF-50F5-10F0-059D-631C982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61007" y="1879831"/>
              <a:ext cx="470410" cy="47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02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Acumulado al 2do Trimestre 2023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232032" y="3192248"/>
            <a:ext cx="6059858" cy="585000"/>
            <a:chOff x="-69426" y="426544"/>
            <a:chExt cx="6167175" cy="585000"/>
          </a:xfrm>
        </p:grpSpPr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139368" y="580593"/>
              <a:ext cx="495838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Civil, Seguridad, Justicia y Finanzas Públicas</a:t>
              </a:r>
            </a:p>
          </p:txBody>
        </p:sp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17.69 %</a:t>
              </a:r>
            </a:p>
          </p:txBody>
        </p: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47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232032" y="1759041"/>
            <a:ext cx="6059857" cy="585000"/>
            <a:chOff x="0" y="1718899"/>
            <a:chExt cx="6097749" cy="585000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31564" y="1871542"/>
              <a:ext cx="496618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y Asistencia Social</a:t>
              </a:r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41.25 %</a:t>
              </a: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2900" y="1778595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232032" y="2508566"/>
            <a:ext cx="6059858" cy="585000"/>
            <a:chOff x="-8802" y="1052267"/>
            <a:chExt cx="6106551" cy="585000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6106551" cy="281875"/>
              <a:chOff x="-8802" y="1208513"/>
              <a:chExt cx="6106551" cy="281875"/>
            </a:xfrm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96000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Agropecuario, Forestal Y Acuícola</a:t>
                </a:r>
              </a:p>
            </p:txBody>
          </p:sp>
          <p:sp>
            <p:nvSpPr>
              <p:cNvPr id="37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23.02%</a:t>
                </a: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33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94800" y="1801544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232031" y="6090608"/>
            <a:ext cx="6059858" cy="585000"/>
            <a:chOff x="-72751" y="3038302"/>
            <a:chExt cx="6170500" cy="585000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31566" y="3186976"/>
              <a:ext cx="496618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Potable, Alcantarillado y Saneamiento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4.81 %</a:t>
              </a: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96279" y="2542381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232035" y="3929587"/>
            <a:ext cx="6059855" cy="585000"/>
            <a:chOff x="-8812" y="2403994"/>
            <a:chExt cx="6106562" cy="58500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16884" y="2510057"/>
              <a:ext cx="4980866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Desarrollo Económico y Turístico</a:t>
              </a: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5.44 %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grpSp>
        <p:nvGrpSpPr>
          <p:cNvPr id="86" name="Grupo 85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232031" y="6749185"/>
            <a:ext cx="6059858" cy="585000"/>
            <a:chOff x="-83585" y="3027422"/>
            <a:chExt cx="6181334" cy="585000"/>
          </a:xfrm>
          <a:solidFill>
            <a:srgbClr val="C00000"/>
          </a:solidFill>
        </p:grpSpPr>
        <p:sp>
          <p:nvSpPr>
            <p:cNvPr id="87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31566" y="3178069"/>
              <a:ext cx="496618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Carreteras, caminos y puentes </a:t>
              </a:r>
            </a:p>
          </p:txBody>
        </p:sp>
        <p:sp>
          <p:nvSpPr>
            <p:cNvPr id="88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83585" y="3181654"/>
              <a:ext cx="1109079" cy="2797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0.02 </a:t>
              </a:r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798FD081-DFF1-44A1-D54D-072926E5EB34}"/>
                </a:ext>
              </a:extLst>
            </p:cNvPr>
            <p:cNvSpPr/>
            <p:nvPr/>
          </p:nvSpPr>
          <p:spPr>
            <a:xfrm>
              <a:off x="783407" y="3027422"/>
              <a:ext cx="585000" cy="585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</p:grpSp>
      <p:pic>
        <p:nvPicPr>
          <p:cNvPr id="92" name="84 Imagen">
            <a:extLst>
              <a:ext uri="{FF2B5EF4-FFF2-40B4-BE49-F238E27FC236}">
                <a16:creationId xmlns:a16="http://schemas.microsoft.com/office/drawing/2014/main" id="{B68F0A75-28E5-B537-8179-FE9F971B8F1C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98090" y="6852614"/>
            <a:ext cx="381822" cy="382056"/>
          </a:xfrm>
          <a:prstGeom prst="rect">
            <a:avLst/>
          </a:prstGeom>
          <a:solidFill>
            <a:srgbClr val="A90144"/>
          </a:solidFill>
          <a:ln w="9525">
            <a:noFill/>
            <a:miter lim="800000"/>
            <a:headEnd/>
            <a:tailEnd/>
          </a:ln>
        </p:spPr>
      </p:pic>
      <p:grpSp>
        <p:nvGrpSpPr>
          <p:cNvPr id="113" name="Grupo 112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232032" y="4666160"/>
            <a:ext cx="6059858" cy="585000"/>
            <a:chOff x="-88653" y="3027659"/>
            <a:chExt cx="6186402" cy="585000"/>
          </a:xfrm>
          <a:solidFill>
            <a:srgbClr val="C00000"/>
          </a:solidFill>
        </p:grpSpPr>
        <p:sp>
          <p:nvSpPr>
            <p:cNvPr id="1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31566" y="3186976"/>
              <a:ext cx="496618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D5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D584B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0D58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Educación, cultura y deporte </a:t>
              </a:r>
            </a:p>
          </p:txBody>
        </p:sp>
        <p:sp>
          <p:nvSpPr>
            <p:cNvPr id="1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88653" y="3180814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D5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4.44 %</a:t>
              </a:r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798FD081-DFF1-44A1-D54D-072926E5EB34}"/>
                </a:ext>
              </a:extLst>
            </p:cNvPr>
            <p:cNvSpPr/>
            <p:nvPr/>
          </p:nvSpPr>
          <p:spPr>
            <a:xfrm>
              <a:off x="783496" y="3027659"/>
              <a:ext cx="585000" cy="585000"/>
            </a:xfrm>
            <a:prstGeom prst="ellipse">
              <a:avLst/>
            </a:prstGeom>
            <a:solidFill>
              <a:srgbClr val="0D5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</p:grpSp>
      <p:pic>
        <p:nvPicPr>
          <p:cNvPr id="117" name="86 Imagen">
            <a:extLst>
              <a:ext uri="{FF2B5EF4-FFF2-40B4-BE49-F238E27FC236}">
                <a16:creationId xmlns:a16="http://schemas.microsoft.com/office/drawing/2014/main" id="{39F153D3-FAAC-7189-6DEF-0FC607103D42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95406" y="4776628"/>
            <a:ext cx="351000" cy="35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Grupo 124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232031" y="5374803"/>
            <a:ext cx="6059858" cy="585000"/>
            <a:chOff x="-69426" y="406132"/>
            <a:chExt cx="6167175" cy="585000"/>
          </a:xfrm>
          <a:solidFill>
            <a:srgbClr val="5284C3"/>
          </a:solidFill>
        </p:grpSpPr>
        <p:sp>
          <p:nvSpPr>
            <p:cNvPr id="126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139368" y="580593"/>
              <a:ext cx="495838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528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5284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Vivienda y urbanización</a:t>
              </a:r>
            </a:p>
          </p:txBody>
        </p:sp>
        <p:sp>
          <p:nvSpPr>
            <p:cNvPr id="127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3.26 %</a:t>
              </a:r>
            </a:p>
          </p:txBody>
        </p:sp>
        <p:sp>
          <p:nvSpPr>
            <p:cNvPr id="129" name="Elipse 128">
              <a:extLst>
                <a:ext uri="{FF2B5EF4-FFF2-40B4-BE49-F238E27FC236}">
                  <a16:creationId xmlns:a16="http://schemas.microsoft.com/office/drawing/2014/main" id="{6CDF832D-48FD-BCF2-AE4D-1E4F7B9B8DA0}"/>
                </a:ext>
              </a:extLst>
            </p:cNvPr>
            <p:cNvSpPr/>
            <p:nvPr/>
          </p:nvSpPr>
          <p:spPr>
            <a:xfrm>
              <a:off x="801390" y="406132"/>
              <a:ext cx="584998" cy="585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1177240" y="4248142"/>
            <a:ext cx="3727746" cy="1613014"/>
            <a:chOff x="-3511033" y="3390701"/>
            <a:chExt cx="4587992" cy="1985247"/>
          </a:xfrm>
        </p:grpSpPr>
        <p:pic>
          <p:nvPicPr>
            <p:cNvPr id="140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-3511033" y="4847179"/>
              <a:ext cx="528769" cy="52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" name="Rectángulo 132"/>
            <p:cNvSpPr/>
            <p:nvPr/>
          </p:nvSpPr>
          <p:spPr>
            <a:xfrm>
              <a:off x="849598" y="3390701"/>
              <a:ext cx="227361" cy="298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"/>
              <a:endParaRPr lang="es-MX" sz="9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1" name="86 Imagen">
            <a:extLst>
              <a:ext uri="{FF2B5EF4-FFF2-40B4-BE49-F238E27FC236}">
                <a16:creationId xmlns:a16="http://schemas.microsoft.com/office/drawing/2014/main" id="{39F153D3-FAAC-7189-6DEF-0FC607103D42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9081" y="4900680"/>
            <a:ext cx="351000" cy="35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88 Imagen">
            <a:extLst>
              <a:ext uri="{FF2B5EF4-FFF2-40B4-BE49-F238E27FC236}">
                <a16:creationId xmlns:a16="http://schemas.microsoft.com/office/drawing/2014/main" id="{FF2FE64C-E999-EC96-DB32-B77EC6C30DA7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065125" y="6255515"/>
            <a:ext cx="400746" cy="4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Montserrat" panose="00000500000000000000"/>
              </a:rPr>
              <a:t>05 de Julio de 2023</a:t>
            </a:r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FC6923C6-71D8-4BDE-A070-237D74776EF1}"/>
              </a:ext>
            </a:extLst>
          </p:cNvPr>
          <p:cNvGrpSpPr/>
          <p:nvPr/>
        </p:nvGrpSpPr>
        <p:grpSpPr>
          <a:xfrm>
            <a:off x="1104682" y="1083815"/>
            <a:ext cx="5309951" cy="585000"/>
            <a:chOff x="312180" y="6098599"/>
            <a:chExt cx="5824092" cy="585000"/>
          </a:xfrm>
        </p:grpSpPr>
        <p:sp>
          <p:nvSpPr>
            <p:cNvPr id="91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411944" y="6283744"/>
              <a:ext cx="558969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endParaRPr lang="es-MX" sz="11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36B4E375-B172-B190-F02A-8B09975F98C5}"/>
                </a:ext>
              </a:extLst>
            </p:cNvPr>
            <p:cNvGrpSpPr/>
            <p:nvPr/>
          </p:nvGrpSpPr>
          <p:grpSpPr>
            <a:xfrm>
              <a:off x="312180" y="6098599"/>
              <a:ext cx="5824092" cy="585000"/>
              <a:chOff x="1152397" y="5578935"/>
              <a:chExt cx="5824092" cy="585000"/>
            </a:xfrm>
          </p:grpSpPr>
          <p:sp>
            <p:nvSpPr>
              <p:cNvPr id="94" name="Rectángulo: esquinas redondeadas 30">
                <a:extLst>
                  <a:ext uri="{FF2B5EF4-FFF2-40B4-BE49-F238E27FC236}">
                    <a16:creationId xmlns:a16="http://schemas.microsoft.com/office/drawing/2014/main" id="{13B326C6-0C1D-E9D4-7FFE-03979BB9916D}"/>
                  </a:ext>
                </a:extLst>
              </p:cNvPr>
              <p:cNvSpPr/>
              <p:nvPr/>
            </p:nvSpPr>
            <p:spPr>
              <a:xfrm>
                <a:off x="1641288" y="5769106"/>
                <a:ext cx="5335201" cy="279714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100" b="1" dirty="0">
                    <a:solidFill>
                      <a:srgbClr val="FFE04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100" b="1" dirty="0">
                    <a:solidFill>
                      <a:srgbClr val="FFFF0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Electrificación</a:t>
                </a:r>
              </a:p>
            </p:txBody>
          </p:sp>
          <p:grpSp>
            <p:nvGrpSpPr>
              <p:cNvPr id="106" name="Grupo 105">
                <a:extLst>
                  <a:ext uri="{FF2B5EF4-FFF2-40B4-BE49-F238E27FC236}">
                    <a16:creationId xmlns:a16="http://schemas.microsoft.com/office/drawing/2014/main" id="{3076D4F3-35A0-B4C2-8C2C-6136786A3BD6}"/>
                  </a:ext>
                </a:extLst>
              </p:cNvPr>
              <p:cNvGrpSpPr/>
              <p:nvPr/>
            </p:nvGrpSpPr>
            <p:grpSpPr>
              <a:xfrm>
                <a:off x="1152397" y="5578935"/>
                <a:ext cx="585000" cy="585000"/>
                <a:chOff x="2568179" y="2610092"/>
                <a:chExt cx="720000" cy="720000"/>
              </a:xfrm>
            </p:grpSpPr>
            <p:sp>
              <p:nvSpPr>
                <p:cNvPr id="107" name="Elipse 106">
                  <a:extLst>
                    <a:ext uri="{FF2B5EF4-FFF2-40B4-BE49-F238E27FC236}">
                      <a16:creationId xmlns:a16="http://schemas.microsoft.com/office/drawing/2014/main" id="{B1811466-D15E-96E6-CB01-AA0B057B385B}"/>
                    </a:ext>
                  </a:extLst>
                </p:cNvPr>
                <p:cNvSpPr/>
                <p:nvPr/>
              </p:nvSpPr>
              <p:spPr>
                <a:xfrm>
                  <a:off x="2568179" y="2610092"/>
                  <a:ext cx="720000" cy="720000"/>
                </a:xfrm>
                <a:prstGeom prst="ellipse">
                  <a:avLst/>
                </a:prstGeom>
                <a:solidFill>
                  <a:srgbClr val="FFE0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975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08" name="83 Imagen">
                  <a:extLst>
                    <a:ext uri="{FF2B5EF4-FFF2-40B4-BE49-F238E27FC236}">
                      <a16:creationId xmlns:a16="http://schemas.microsoft.com/office/drawing/2014/main" id="{2DD8CF38-9C40-B678-4062-E4044A756D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652079" y="2739299"/>
                  <a:ext cx="505771" cy="506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09" name="Rectángulo: esquinas redondeadas 28">
            <a:extLst>
              <a:ext uri="{FF2B5EF4-FFF2-40B4-BE49-F238E27FC236}">
                <a16:creationId xmlns:a16="http://schemas.microsoft.com/office/drawing/2014/main" id="{05C87BE2-CA4E-7064-914C-49796F9FA5F7}"/>
              </a:ext>
            </a:extLst>
          </p:cNvPr>
          <p:cNvSpPr/>
          <p:nvPr/>
        </p:nvSpPr>
        <p:spPr>
          <a:xfrm>
            <a:off x="273685" y="1257856"/>
            <a:ext cx="916226" cy="279714"/>
          </a:xfrm>
          <a:prstGeom prst="roundRect">
            <a:avLst>
              <a:gd name="adj" fmla="val 50000"/>
            </a:avLst>
          </a:prstGeom>
          <a:solidFill>
            <a:srgbClr val="FFE04E"/>
          </a:solidFill>
          <a:ln w="28575">
            <a:solidFill>
              <a:srgbClr val="FFE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0.07 %</a:t>
            </a:r>
          </a:p>
        </p:txBody>
      </p:sp>
      <p:pic>
        <p:nvPicPr>
          <p:cNvPr id="110" name="89 Imagen">
            <a:extLst>
              <a:ext uri="{FF2B5EF4-FFF2-40B4-BE49-F238E27FC236}">
                <a16:creationId xmlns:a16="http://schemas.microsoft.com/office/drawing/2014/main" id="{4FAA1E3E-3472-AC0D-9F0A-7373EAD7BD1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10821" y="1824317"/>
            <a:ext cx="445797" cy="4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02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6636</TotalTime>
  <Words>190</Words>
  <Application>Microsoft Office PowerPoint</Application>
  <PresentationFormat>Doble carta (432 x 279 mm)</PresentationFormat>
  <Paragraphs>44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Saul Giovanni Portillo Salinas</cp:lastModifiedBy>
  <cp:revision>44</cp:revision>
  <cp:lastPrinted>2023-04-13T23:54:54Z</cp:lastPrinted>
  <dcterms:created xsi:type="dcterms:W3CDTF">2023-01-20T16:10:54Z</dcterms:created>
  <dcterms:modified xsi:type="dcterms:W3CDTF">2023-07-19T23:27:30Z</dcterms:modified>
</cp:coreProperties>
</file>